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84000" cy="13716000"/>
  <p:notesSz cx="6858000" cy="9144000"/>
  <p:embeddedFontLst>
    <p:embeddedFont>
      <p:font typeface="Avenir Next" panose="020B0503020202020204" pitchFamily="34" charset="0"/>
      <p:regular r:id="rId15"/>
      <p:bold r:id="rId16"/>
      <p:italic r:id="rId17"/>
      <p:boldItalic r:id="rId18"/>
    </p:embeddedFont>
    <p:embeddedFont>
      <p:font typeface="Montserrat Bold" pitchFamily="2" charset="77"/>
      <p:bold r:id="rId19"/>
      <p:italic r:id="rId20"/>
      <p:boldItalic r:id="rId21"/>
    </p:embeddedFont>
    <p:embeddedFont>
      <p:font typeface="Montserrat Medium" pitchFamily="2" charset="77"/>
      <p:regular r:id="rId22"/>
      <p:italic r:id="rId23"/>
    </p:embeddedFont>
    <p:embeddedFont>
      <p:font typeface="Montserrat SemiBold" pitchFamily="2" charset="77"/>
      <p:regular r:id="rId24"/>
      <p:bold r:id="rId25"/>
      <p:italic r:id="rId26"/>
      <p:boldItalic r:id="rId27"/>
    </p:embeddedFont>
    <p:embeddedFont>
      <p:font typeface="Montserrat-BoldItalic" pitchFamily="2" charset="77"/>
      <p:bold r:id="rId28"/>
      <p:italic r:id="rId29"/>
      <p:boldItalic r:id="rId30"/>
    </p:embeddedFont>
    <p:embeddedFont>
      <p:font typeface="Montserrat-Italic" pitchFamily="2" charset="77"/>
      <p:italic r:id="rId31"/>
    </p:embeddedFont>
    <p:embeddedFont>
      <p:font typeface="Tw Cen MT" panose="020B0602020104020603" pitchFamily="34" charset="77"/>
      <p:regular r:id="rId32"/>
      <p:bold r:id="rId33"/>
      <p:italic r:id="rId34"/>
      <p:boldItalic r:id="rId3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tableStyles" Target="tableStyle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7" cy="4643439"/>
          </a:xfrm>
          <a:prstGeom prst="rect">
            <a:avLst/>
          </a:prstGeom>
        </p:spPr>
        <p:txBody>
          <a:bodyPr anchor="b"/>
          <a:lstStyle>
            <a:lvl1pPr>
              <a:defRPr sz="10800"/>
            </a:lvl1pPr>
          </a:lstStyle>
          <a:p>
            <a:r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7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228600" algn="ctr">
              <a:spcBef>
                <a:spcPts val="0"/>
              </a:spcBef>
              <a:buSzTx/>
              <a:buNone/>
              <a:defRPr sz="4800"/>
            </a:lvl2pPr>
            <a:lvl3pPr marL="0" indent="457200" algn="ctr">
              <a:spcBef>
                <a:spcPts val="0"/>
              </a:spcBef>
              <a:buSzTx/>
              <a:buNone/>
              <a:defRPr sz="4800"/>
            </a:lvl3pPr>
            <a:lvl4pPr marL="0" indent="685800" algn="ctr">
              <a:spcBef>
                <a:spcPts val="0"/>
              </a:spcBef>
              <a:buSzTx/>
              <a:buNone/>
              <a:defRPr sz="4800"/>
            </a:lvl4pPr>
            <a:lvl5pPr marL="0" indent="914400" algn="ctr">
              <a:spcBef>
                <a:spcPts val="0"/>
              </a:spcBef>
              <a:buSzTx/>
              <a:buNone/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hape 119"/>
          <p:cNvSpPr>
            <a:spLocks noGrp="1"/>
          </p:cNvSpPr>
          <p:nvPr>
            <p:ph type="sldNum" sz="quarter" idx="2"/>
          </p:nvPr>
        </p:nvSpPr>
        <p:spPr>
          <a:xfrm>
            <a:off x="11968225" y="13073062"/>
            <a:ext cx="438024" cy="440308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659A5A6-1B19-6C47-85C5-7C13B34FF4F5}"/>
              </a:ext>
            </a:extLst>
          </p:cNvPr>
          <p:cNvGrpSpPr/>
          <p:nvPr/>
        </p:nvGrpSpPr>
        <p:grpSpPr>
          <a:xfrm>
            <a:off x="-22552" y="-21137"/>
            <a:ext cx="24442002" cy="13282390"/>
            <a:chOff x="-22552" y="-21137"/>
            <a:chExt cx="24442002" cy="13282390"/>
          </a:xfrm>
        </p:grpSpPr>
        <p:pic>
          <p:nvPicPr>
            <p:cNvPr id="128" name="Group passing.jpg"/>
            <p:cNvPicPr>
              <a:picLocks noChangeAspect="1"/>
            </p:cNvPicPr>
            <p:nvPr/>
          </p:nvPicPr>
          <p:blipFill>
            <a:blip r:embed="rId2"/>
            <a:srcRect t="15317" b="15317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9" name="Shape 129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70</a:t>
              </a:r>
            </a:p>
          </p:txBody>
        </p:sp>
        <p:sp>
          <p:nvSpPr>
            <p:cNvPr id="130" name="Shape 130"/>
            <p:cNvSpPr/>
            <p:nvPr/>
          </p:nvSpPr>
          <p:spPr>
            <a:xfrm>
              <a:off x="1504" y="-211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15972726" y="12508777"/>
              <a:ext cx="78919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https://www.flickr.com/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photos/drew-harry/5392729156/</a:t>
              </a:r>
            </a:p>
          </p:txBody>
        </p:sp>
        <p:sp>
          <p:nvSpPr>
            <p:cNvPr id="133" name="Shape 133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372165" y="801818"/>
              <a:ext cx="1605586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Group Passing</a:t>
              </a:r>
            </a:p>
          </p:txBody>
        </p:sp>
        <p:sp>
          <p:nvSpPr>
            <p:cNvPr id="136" name="Shape 136"/>
            <p:cNvSpPr/>
            <p:nvPr/>
          </p:nvSpPr>
          <p:spPr>
            <a:xfrm>
              <a:off x="1205292" y="4527440"/>
              <a:ext cx="10694895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Collaboratively coming up with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new ideas 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/>
          <p:nvPr/>
        </p:nvSpPr>
        <p:spPr>
          <a:xfrm>
            <a:off x="23925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99" name="Shape 399"/>
          <p:cNvSpPr/>
          <p:nvPr/>
        </p:nvSpPr>
        <p:spPr>
          <a:xfrm>
            <a:off x="2902454" y="10216870"/>
            <a:ext cx="3947118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00" name="Shape 400"/>
          <p:cNvSpPr/>
          <p:nvPr/>
        </p:nvSpPr>
        <p:spPr>
          <a:xfrm>
            <a:off x="5780984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401" name="Shape 401"/>
          <p:cNvSpPr/>
          <p:nvPr/>
        </p:nvSpPr>
        <p:spPr>
          <a:xfrm>
            <a:off x="15084680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402" name="Shape 402"/>
          <p:cNvSpPr/>
          <p:nvPr/>
        </p:nvSpPr>
        <p:spPr>
          <a:xfrm>
            <a:off x="17295102" y="10208674"/>
            <a:ext cx="3947117" cy="108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 mins</a:t>
            </a:r>
          </a:p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per cycle] </a:t>
            </a:r>
          </a:p>
        </p:txBody>
      </p:sp>
      <p:sp>
        <p:nvSpPr>
          <p:cNvPr id="403" name="Shape 403"/>
          <p:cNvSpPr/>
          <p:nvPr/>
        </p:nvSpPr>
        <p:spPr>
          <a:xfrm>
            <a:off x="20173632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404" name="Shape 404"/>
          <p:cNvSpPr/>
          <p:nvPr/>
        </p:nvSpPr>
        <p:spPr>
          <a:xfrm>
            <a:off x="12206151" y="10208674"/>
            <a:ext cx="2610901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05" name="Shape 405"/>
          <p:cNvSpPr/>
          <p:nvPr/>
        </p:nvSpPr>
        <p:spPr>
          <a:xfrm>
            <a:off x="9327621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81E36B-C356-5547-8B0E-4A57E7AADD86}"/>
              </a:ext>
            </a:extLst>
          </p:cNvPr>
          <p:cNvGrpSpPr/>
          <p:nvPr/>
        </p:nvGrpSpPr>
        <p:grpSpPr>
          <a:xfrm>
            <a:off x="-74254" y="-75167"/>
            <a:ext cx="24867810" cy="13336420"/>
            <a:chOff x="-74254" y="-75167"/>
            <a:chExt cx="24867810" cy="13336420"/>
          </a:xfrm>
        </p:grpSpPr>
        <p:pic>
          <p:nvPicPr>
            <p:cNvPr id="375" name="Group passing.jpg"/>
            <p:cNvPicPr>
              <a:picLocks noChangeAspect="1"/>
            </p:cNvPicPr>
            <p:nvPr/>
          </p:nvPicPr>
          <p:blipFill>
            <a:blip r:embed="rId2"/>
            <a:srcRect t="27313" b="27313"/>
            <a:stretch>
              <a:fillRect/>
            </a:stretch>
          </p:blipFill>
          <p:spPr>
            <a:xfrm>
              <a:off x="13096" y="12699"/>
              <a:ext cx="19457429" cy="590884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6" name="Shape 376"/>
            <p:cNvSpPr/>
            <p:nvPr/>
          </p:nvSpPr>
          <p:spPr>
            <a:xfrm rot="16200000">
              <a:off x="14734463" y="1317089"/>
              <a:ext cx="6120259" cy="3360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19899076" y="-60452"/>
              <a:ext cx="4496227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-74254" y="1770608"/>
              <a:ext cx="1443389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400"/>
                </a:lnSpc>
                <a:defRPr sz="92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 rot="5400000">
              <a:off x="13826427" y="229576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2502556" y="9587356"/>
              <a:ext cx="19139561" cy="1"/>
            </a:xfrm>
            <a:prstGeom prst="line">
              <a:avLst/>
            </a:prstGeom>
            <a:ln w="635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1478213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85" name="Shape 385"/>
            <p:cNvSpPr/>
            <p:nvPr/>
          </p:nvSpPr>
          <p:spPr>
            <a:xfrm>
              <a:off x="1334643" y="6636377"/>
              <a:ext cx="2135489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3000"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the group passing technique to collaboratively generate a high number of design solutions. In this technique you build upon each other’s ideas, using annotated sketches. Focus on your own design problem, or choose a design brief (p.138). </a:t>
              </a:r>
            </a:p>
          </p:txBody>
        </p:sp>
        <p:sp>
          <p:nvSpPr>
            <p:cNvPr id="386" name="Shape 386"/>
            <p:cNvSpPr/>
            <p:nvPr/>
          </p:nvSpPr>
          <p:spPr>
            <a:xfrm>
              <a:off x="10113802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87" name="Shape 387"/>
            <p:cNvSpPr/>
            <p:nvPr/>
          </p:nvSpPr>
          <p:spPr>
            <a:xfrm>
              <a:off x="4356742" y="9068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88" name="Shape 388"/>
            <p:cNvSpPr/>
            <p:nvPr/>
          </p:nvSpPr>
          <p:spPr>
            <a:xfrm>
              <a:off x="7235272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89" name="Shape 389"/>
            <p:cNvSpPr/>
            <p:nvPr/>
          </p:nvSpPr>
          <p:spPr>
            <a:xfrm>
              <a:off x="1587086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91" name="Shape 391"/>
            <p:cNvSpPr/>
            <p:nvPr/>
          </p:nvSpPr>
          <p:spPr>
            <a:xfrm>
              <a:off x="18112142" y="3266047"/>
              <a:ext cx="6328533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19558072" y="4014932"/>
              <a:ext cx="903479" cy="601724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pPr>
                <a:defRPr sz="3000"/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20940202" y="3520456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A4 paper </a:t>
              </a:r>
            </a:p>
          </p:txBody>
        </p:sp>
        <p:sp>
          <p:nvSpPr>
            <p:cNvPr id="394" name="Shape 394"/>
            <p:cNvSpPr/>
            <p:nvPr/>
          </p:nvSpPr>
          <p:spPr>
            <a:xfrm>
              <a:off x="1299233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95" name="Shape 395"/>
            <p:cNvSpPr/>
            <p:nvPr/>
          </p:nvSpPr>
          <p:spPr>
            <a:xfrm>
              <a:off x="21627920" y="9068086"/>
              <a:ext cx="1038541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397" name="Shape 397"/>
            <p:cNvSpPr/>
            <p:nvPr/>
          </p:nvSpPr>
          <p:spPr>
            <a:xfrm>
              <a:off x="1874939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98" name="Shape 398"/>
            <p:cNvSpPr/>
            <p:nvPr/>
          </p:nvSpPr>
          <p:spPr>
            <a:xfrm>
              <a:off x="15972726" y="12508777"/>
              <a:ext cx="78919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https://www.flickr.com/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photos/drew-harry/5392729156/</a:t>
              </a:r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1695EC6F-9ED2-BD45-8F19-959A091133BD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8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8">
              <a:extLst>
                <a:ext uri="{FF2B5EF4-FFF2-40B4-BE49-F238E27FC236}">
                  <a16:creationId xmlns:a16="http://schemas.microsoft.com/office/drawing/2014/main" id="{3C8F49FF-3B3D-2740-AC97-EABE48F81880}"/>
                </a:ext>
              </a:extLst>
            </p:cNvPr>
            <p:cNvSpPr/>
            <p:nvPr/>
          </p:nvSpPr>
          <p:spPr>
            <a:xfrm>
              <a:off x="19213200" y="255600"/>
              <a:ext cx="5580356" cy="1155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300"/>
                </a:lnSpc>
                <a:defRPr sz="7400" b="0" spc="-14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70</a:t>
              </a:r>
            </a:p>
          </p:txBody>
        </p:sp>
        <p:sp>
          <p:nvSpPr>
            <p:cNvPr id="36" name="Shape 151">
              <a:extLst>
                <a:ext uri="{FF2B5EF4-FFF2-40B4-BE49-F238E27FC236}">
                  <a16:creationId xmlns:a16="http://schemas.microsoft.com/office/drawing/2014/main" id="{40D3484E-0DBA-DB40-9393-29E942E1A2BC}"/>
                </a:ext>
              </a:extLst>
            </p:cNvPr>
            <p:cNvSpPr/>
            <p:nvPr/>
          </p:nvSpPr>
          <p:spPr>
            <a:xfrm>
              <a:off x="301212" y="753587"/>
              <a:ext cx="16418475" cy="2705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1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5600" spc="-312" dirty="0"/>
                <a:t>Group passing</a:t>
              </a:r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1A941842-1F4B-524D-8B86-E644102F94B7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406" name="Shape 406"/>
          <p:cNvSpPr/>
          <p:nvPr/>
        </p:nvSpPr>
        <p:spPr>
          <a:xfrm>
            <a:off x="20303307" y="10923496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C789B09-9237-D148-8EE7-93D4EA132CA5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408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09" name="Shape 409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410" name="Shape 410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412" name="Shape 412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413" name="Shape 413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5BAA233-9D35-BC45-830B-644EA3EB5A55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415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416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17" name="Shape 417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419" name="Shape 419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420" name="Shape 420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421" name="Shape 421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06EA273-8BC8-5C42-BAA3-891AFC67B656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8" name="Shape 138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rot="5400000">
              <a:off x="156029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-254236" y="163902"/>
              <a:ext cx="1841187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Group Passing</a:t>
              </a:r>
            </a:p>
          </p:txBody>
        </p:sp>
        <p:sp>
          <p:nvSpPr>
            <p:cNvPr id="141" name="Shape 141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42" name="Shape 142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/>
        </p:nvSpPr>
        <p:spPr>
          <a:xfrm>
            <a:off x="23925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061ABE0-E89C-AF46-B147-19E7E21E3922}"/>
              </a:ext>
            </a:extLst>
          </p:cNvPr>
          <p:cNvGrpSpPr/>
          <p:nvPr/>
        </p:nvGrpSpPr>
        <p:grpSpPr>
          <a:xfrm>
            <a:off x="-74254" y="-75167"/>
            <a:ext cx="24867810" cy="13336420"/>
            <a:chOff x="-74254" y="-75167"/>
            <a:chExt cx="24867810" cy="13336420"/>
          </a:xfrm>
        </p:grpSpPr>
        <p:pic>
          <p:nvPicPr>
            <p:cNvPr id="144" name="Group passing.jpg"/>
            <p:cNvPicPr>
              <a:picLocks noChangeAspect="1"/>
            </p:cNvPicPr>
            <p:nvPr/>
          </p:nvPicPr>
          <p:blipFill>
            <a:blip r:embed="rId2"/>
            <a:srcRect t="27313" b="27313"/>
            <a:stretch>
              <a:fillRect/>
            </a:stretch>
          </p:blipFill>
          <p:spPr>
            <a:xfrm>
              <a:off x="13096" y="12699"/>
              <a:ext cx="19457429" cy="590884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45" name="Shape 145"/>
            <p:cNvSpPr/>
            <p:nvPr/>
          </p:nvSpPr>
          <p:spPr>
            <a:xfrm rot="16200000">
              <a:off x="14734463" y="1317089"/>
              <a:ext cx="6120259" cy="3360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rot="16200000">
              <a:off x="17562253" y="615600"/>
              <a:ext cx="3063688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9899076" y="-60452"/>
              <a:ext cx="4496227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9213200" y="255600"/>
              <a:ext cx="5580356" cy="1155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300"/>
                </a:lnSpc>
                <a:defRPr sz="7400" b="0" spc="-14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70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-74254" y="1770608"/>
              <a:ext cx="1443389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400"/>
                </a:lnSpc>
                <a:defRPr sz="92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rot="5400000">
              <a:off x="13826427" y="229576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301212" y="753587"/>
              <a:ext cx="16418475" cy="2705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1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5600" spc="-312" dirty="0"/>
                <a:t>Group passing</a:t>
              </a:r>
            </a:p>
          </p:txBody>
        </p:sp>
        <p:sp>
          <p:nvSpPr>
            <p:cNvPr id="152" name="Shape 152"/>
            <p:cNvSpPr/>
            <p:nvPr/>
          </p:nvSpPr>
          <p:spPr>
            <a:xfrm>
              <a:off x="2502556" y="9587356"/>
              <a:ext cx="19139561" cy="1"/>
            </a:xfrm>
            <a:prstGeom prst="line">
              <a:avLst/>
            </a:prstGeom>
            <a:ln w="635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1478213" y="9068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1334643" y="6636377"/>
              <a:ext cx="2135489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3000"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the group passing technique to collaboratively generate a high number of design solutions. In this technique you build upon each other’s ideas, using annotated sketches. Focus on your own design problem, or choose a design brief (p.138). 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10113802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4356742" y="9068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7235272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8" name="Shape 158"/>
            <p:cNvSpPr/>
            <p:nvPr/>
          </p:nvSpPr>
          <p:spPr>
            <a:xfrm>
              <a:off x="1587086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9" name="Shape 159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8112142" y="3266047"/>
              <a:ext cx="6328533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19558072" y="4014932"/>
              <a:ext cx="903479" cy="601724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pPr>
                <a:defRPr sz="3000"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20940202" y="3520456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A4 paper 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299233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64" name="Shape 164"/>
            <p:cNvSpPr/>
            <p:nvPr/>
          </p:nvSpPr>
          <p:spPr>
            <a:xfrm>
              <a:off x="2162792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166" name="Shape 166"/>
            <p:cNvSpPr/>
            <p:nvPr/>
          </p:nvSpPr>
          <p:spPr>
            <a:xfrm>
              <a:off x="1874939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67" name="Shape 167"/>
            <p:cNvSpPr/>
            <p:nvPr/>
          </p:nvSpPr>
          <p:spPr>
            <a:xfrm>
              <a:off x="15972726" y="12508777"/>
              <a:ext cx="78919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https://www.flickr.com/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photos/drew-harry/5392729156/</a:t>
              </a:r>
            </a:p>
          </p:txBody>
        </p:sp>
      </p:grpSp>
      <p:sp>
        <p:nvSpPr>
          <p:cNvPr id="168" name="Shape 168"/>
          <p:cNvSpPr/>
          <p:nvPr/>
        </p:nvSpPr>
        <p:spPr>
          <a:xfrm>
            <a:off x="2902454" y="10216870"/>
            <a:ext cx="3947118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69" name="Shape 169"/>
          <p:cNvSpPr/>
          <p:nvPr/>
        </p:nvSpPr>
        <p:spPr>
          <a:xfrm>
            <a:off x="5780984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170" name="Shape 170"/>
          <p:cNvSpPr/>
          <p:nvPr/>
        </p:nvSpPr>
        <p:spPr>
          <a:xfrm>
            <a:off x="15084680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171" name="Shape 171"/>
          <p:cNvSpPr/>
          <p:nvPr/>
        </p:nvSpPr>
        <p:spPr>
          <a:xfrm>
            <a:off x="17295102" y="10208674"/>
            <a:ext cx="3947117" cy="108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 mins</a:t>
            </a:r>
          </a:p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per cycle] </a:t>
            </a:r>
          </a:p>
        </p:txBody>
      </p:sp>
      <p:sp>
        <p:nvSpPr>
          <p:cNvPr id="172" name="Shape 172"/>
          <p:cNvSpPr/>
          <p:nvPr/>
        </p:nvSpPr>
        <p:spPr>
          <a:xfrm>
            <a:off x="20173632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73" name="Shape 173"/>
          <p:cNvSpPr/>
          <p:nvPr/>
        </p:nvSpPr>
        <p:spPr>
          <a:xfrm>
            <a:off x="12206151" y="10208674"/>
            <a:ext cx="2610901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74" name="Shape 174"/>
          <p:cNvSpPr/>
          <p:nvPr/>
        </p:nvSpPr>
        <p:spPr>
          <a:xfrm>
            <a:off x="9327621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75" name="Shape 175"/>
          <p:cNvSpPr/>
          <p:nvPr/>
        </p:nvSpPr>
        <p:spPr>
          <a:xfrm>
            <a:off x="153602" y="10923496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3925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01" name="Shape 201"/>
          <p:cNvSpPr/>
          <p:nvPr/>
        </p:nvSpPr>
        <p:spPr>
          <a:xfrm>
            <a:off x="2902454" y="10216870"/>
            <a:ext cx="3947118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02" name="Shape 202"/>
          <p:cNvSpPr/>
          <p:nvPr/>
        </p:nvSpPr>
        <p:spPr>
          <a:xfrm>
            <a:off x="5780984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03" name="Shape 203"/>
          <p:cNvSpPr/>
          <p:nvPr/>
        </p:nvSpPr>
        <p:spPr>
          <a:xfrm>
            <a:off x="15084680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04" name="Shape 204"/>
          <p:cNvSpPr/>
          <p:nvPr/>
        </p:nvSpPr>
        <p:spPr>
          <a:xfrm>
            <a:off x="17295102" y="10208674"/>
            <a:ext cx="3947117" cy="108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 mins</a:t>
            </a:r>
          </a:p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per cycle] </a:t>
            </a:r>
          </a:p>
        </p:txBody>
      </p:sp>
      <p:sp>
        <p:nvSpPr>
          <p:cNvPr id="205" name="Shape 205"/>
          <p:cNvSpPr/>
          <p:nvPr/>
        </p:nvSpPr>
        <p:spPr>
          <a:xfrm>
            <a:off x="20173632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06" name="Shape 206"/>
          <p:cNvSpPr/>
          <p:nvPr/>
        </p:nvSpPr>
        <p:spPr>
          <a:xfrm>
            <a:off x="12206151" y="10208674"/>
            <a:ext cx="2610901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07" name="Shape 207"/>
          <p:cNvSpPr/>
          <p:nvPr/>
        </p:nvSpPr>
        <p:spPr>
          <a:xfrm>
            <a:off x="9327621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08" name="Shape 208"/>
          <p:cNvSpPr/>
          <p:nvPr/>
        </p:nvSpPr>
        <p:spPr>
          <a:xfrm>
            <a:off x="3032131" y="10923496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3A16A60-454C-744E-9EC7-D7FAB4D13C8A}"/>
              </a:ext>
            </a:extLst>
          </p:cNvPr>
          <p:cNvGrpSpPr/>
          <p:nvPr/>
        </p:nvGrpSpPr>
        <p:grpSpPr>
          <a:xfrm>
            <a:off x="-74254" y="-75167"/>
            <a:ext cx="24867810" cy="13336420"/>
            <a:chOff x="-74254" y="-75167"/>
            <a:chExt cx="24867810" cy="13336420"/>
          </a:xfrm>
        </p:grpSpPr>
        <p:pic>
          <p:nvPicPr>
            <p:cNvPr id="177" name="Group passing.jpg"/>
            <p:cNvPicPr>
              <a:picLocks noChangeAspect="1"/>
            </p:cNvPicPr>
            <p:nvPr/>
          </p:nvPicPr>
          <p:blipFill>
            <a:blip r:embed="rId2"/>
            <a:srcRect t="27313" b="27313"/>
            <a:stretch>
              <a:fillRect/>
            </a:stretch>
          </p:blipFill>
          <p:spPr>
            <a:xfrm>
              <a:off x="13096" y="12699"/>
              <a:ext cx="19457429" cy="590884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8" name="Shape 178"/>
            <p:cNvSpPr/>
            <p:nvPr/>
          </p:nvSpPr>
          <p:spPr>
            <a:xfrm rot="16200000">
              <a:off x="14734463" y="1317089"/>
              <a:ext cx="6120259" cy="3360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19899076" y="-60452"/>
              <a:ext cx="4496227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-74254" y="1770608"/>
              <a:ext cx="1443389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400"/>
                </a:lnSpc>
                <a:defRPr sz="92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 rot="5400000">
              <a:off x="13826427" y="229576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2502556" y="9587356"/>
              <a:ext cx="19139561" cy="1"/>
            </a:xfrm>
            <a:prstGeom prst="line">
              <a:avLst/>
            </a:prstGeom>
            <a:ln w="635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478213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1334643" y="6636377"/>
              <a:ext cx="2135489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3000"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the group passing technique to collaboratively generate a high number of design solutions. In this technique you build upon each other’s ideas, using annotated sketches. Focus on your own design problem, or choose a design brief (p.138). 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10113802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9" name="Shape 189"/>
            <p:cNvSpPr/>
            <p:nvPr/>
          </p:nvSpPr>
          <p:spPr>
            <a:xfrm>
              <a:off x="4356742" y="9068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0" name="Shape 190"/>
            <p:cNvSpPr/>
            <p:nvPr/>
          </p:nvSpPr>
          <p:spPr>
            <a:xfrm>
              <a:off x="7235272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1" name="Shape 191"/>
            <p:cNvSpPr/>
            <p:nvPr/>
          </p:nvSpPr>
          <p:spPr>
            <a:xfrm>
              <a:off x="1587086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93" name="Shape 193"/>
            <p:cNvSpPr/>
            <p:nvPr/>
          </p:nvSpPr>
          <p:spPr>
            <a:xfrm>
              <a:off x="18112142" y="3266047"/>
              <a:ext cx="6328533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19558072" y="4014932"/>
              <a:ext cx="903479" cy="601724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pPr>
                <a:defRPr sz="3000"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20940202" y="3520456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A4 paper 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299233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97" name="Shape 197"/>
            <p:cNvSpPr/>
            <p:nvPr/>
          </p:nvSpPr>
          <p:spPr>
            <a:xfrm>
              <a:off x="2162792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199" name="Shape 199"/>
            <p:cNvSpPr/>
            <p:nvPr/>
          </p:nvSpPr>
          <p:spPr>
            <a:xfrm>
              <a:off x="1874939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00" name="Shape 200"/>
            <p:cNvSpPr/>
            <p:nvPr/>
          </p:nvSpPr>
          <p:spPr>
            <a:xfrm>
              <a:off x="15972726" y="12508777"/>
              <a:ext cx="78919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https://www.flickr.com/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photos/drew-harry/5392729156/</a:t>
              </a:r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F31D5B71-1691-884D-9BBA-87F37FFC52AC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8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8">
              <a:extLst>
                <a:ext uri="{FF2B5EF4-FFF2-40B4-BE49-F238E27FC236}">
                  <a16:creationId xmlns:a16="http://schemas.microsoft.com/office/drawing/2014/main" id="{A2514396-56F4-B642-9028-87AB614F9288}"/>
                </a:ext>
              </a:extLst>
            </p:cNvPr>
            <p:cNvSpPr/>
            <p:nvPr/>
          </p:nvSpPr>
          <p:spPr>
            <a:xfrm>
              <a:off x="19213200" y="255600"/>
              <a:ext cx="5580356" cy="1155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300"/>
                </a:lnSpc>
                <a:defRPr sz="7400" b="0" spc="-14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70</a:t>
              </a:r>
            </a:p>
          </p:txBody>
        </p:sp>
        <p:sp>
          <p:nvSpPr>
            <p:cNvPr id="36" name="Shape 151">
              <a:extLst>
                <a:ext uri="{FF2B5EF4-FFF2-40B4-BE49-F238E27FC236}">
                  <a16:creationId xmlns:a16="http://schemas.microsoft.com/office/drawing/2014/main" id="{A13A35F4-C8FF-3543-9E7E-0F43F63388D1}"/>
                </a:ext>
              </a:extLst>
            </p:cNvPr>
            <p:cNvSpPr/>
            <p:nvPr/>
          </p:nvSpPr>
          <p:spPr>
            <a:xfrm>
              <a:off x="301212" y="753587"/>
              <a:ext cx="16418475" cy="2705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1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5600" spc="-312" dirty="0"/>
                <a:t>Group passing</a:t>
              </a:r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AA0669E3-A6DA-7041-8BBC-A4A1B2B616B4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23925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34" name="Shape 234"/>
          <p:cNvSpPr/>
          <p:nvPr/>
        </p:nvSpPr>
        <p:spPr>
          <a:xfrm>
            <a:off x="2902454" y="10216870"/>
            <a:ext cx="3947118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35" name="Shape 235"/>
          <p:cNvSpPr/>
          <p:nvPr/>
        </p:nvSpPr>
        <p:spPr>
          <a:xfrm>
            <a:off x="5780984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36" name="Shape 236"/>
          <p:cNvSpPr/>
          <p:nvPr/>
        </p:nvSpPr>
        <p:spPr>
          <a:xfrm>
            <a:off x="15084680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37" name="Shape 237"/>
          <p:cNvSpPr/>
          <p:nvPr/>
        </p:nvSpPr>
        <p:spPr>
          <a:xfrm>
            <a:off x="17295102" y="10208674"/>
            <a:ext cx="3947117" cy="108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 mins</a:t>
            </a:r>
          </a:p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per cycle] </a:t>
            </a:r>
          </a:p>
        </p:txBody>
      </p:sp>
      <p:sp>
        <p:nvSpPr>
          <p:cNvPr id="238" name="Shape 238"/>
          <p:cNvSpPr/>
          <p:nvPr/>
        </p:nvSpPr>
        <p:spPr>
          <a:xfrm>
            <a:off x="20173632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9" name="Shape 239"/>
          <p:cNvSpPr/>
          <p:nvPr/>
        </p:nvSpPr>
        <p:spPr>
          <a:xfrm>
            <a:off x="12206151" y="10208674"/>
            <a:ext cx="2610901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0" name="Shape 240"/>
          <p:cNvSpPr/>
          <p:nvPr/>
        </p:nvSpPr>
        <p:spPr>
          <a:xfrm>
            <a:off x="9327621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41" name="Shape 241"/>
          <p:cNvSpPr/>
          <p:nvPr/>
        </p:nvSpPr>
        <p:spPr>
          <a:xfrm>
            <a:off x="5910661" y="10923496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FD1E54A-6111-A24F-9C9D-F06AB767310A}"/>
              </a:ext>
            </a:extLst>
          </p:cNvPr>
          <p:cNvGrpSpPr/>
          <p:nvPr/>
        </p:nvGrpSpPr>
        <p:grpSpPr>
          <a:xfrm>
            <a:off x="-74254" y="-75167"/>
            <a:ext cx="24867810" cy="13336420"/>
            <a:chOff x="-74254" y="-75167"/>
            <a:chExt cx="24867810" cy="13336420"/>
          </a:xfrm>
        </p:grpSpPr>
        <p:pic>
          <p:nvPicPr>
            <p:cNvPr id="210" name="Group passing.jpg"/>
            <p:cNvPicPr>
              <a:picLocks noChangeAspect="1"/>
            </p:cNvPicPr>
            <p:nvPr/>
          </p:nvPicPr>
          <p:blipFill>
            <a:blip r:embed="rId2"/>
            <a:srcRect t="27313" b="27313"/>
            <a:stretch>
              <a:fillRect/>
            </a:stretch>
          </p:blipFill>
          <p:spPr>
            <a:xfrm>
              <a:off x="13096" y="12699"/>
              <a:ext cx="19457429" cy="590884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11" name="Shape 211"/>
            <p:cNvSpPr/>
            <p:nvPr/>
          </p:nvSpPr>
          <p:spPr>
            <a:xfrm rot="16200000">
              <a:off x="14734463" y="1317089"/>
              <a:ext cx="6120259" cy="3360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19899076" y="-60452"/>
              <a:ext cx="4496227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-74254" y="1770608"/>
              <a:ext cx="1443389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400"/>
                </a:lnSpc>
                <a:defRPr sz="92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 rot="5400000">
              <a:off x="13826427" y="229576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2502556" y="9587356"/>
              <a:ext cx="19139561" cy="1"/>
            </a:xfrm>
            <a:prstGeom prst="line">
              <a:avLst/>
            </a:prstGeom>
            <a:ln w="635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1478213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20" name="Shape 220"/>
            <p:cNvSpPr/>
            <p:nvPr/>
          </p:nvSpPr>
          <p:spPr>
            <a:xfrm>
              <a:off x="1334643" y="6636377"/>
              <a:ext cx="2135489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3000"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the group passing technique to collaboratively generate a high number of design solutions. In this technique you build upon each other’s ideas, using annotated sketches. Focus on your own design problem, or choose a design brief (p.138). 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10113802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2" name="Shape 222"/>
            <p:cNvSpPr/>
            <p:nvPr/>
          </p:nvSpPr>
          <p:spPr>
            <a:xfrm>
              <a:off x="4356742" y="9068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7235272" y="9068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4" name="Shape 224"/>
            <p:cNvSpPr/>
            <p:nvPr/>
          </p:nvSpPr>
          <p:spPr>
            <a:xfrm>
              <a:off x="1587086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18112142" y="3266047"/>
              <a:ext cx="6328533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19558072" y="4014932"/>
              <a:ext cx="903479" cy="601724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pPr>
                <a:defRPr sz="3000"/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0940202" y="3520456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A4 paper 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299233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2162792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1874939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33" name="Shape 233"/>
            <p:cNvSpPr/>
            <p:nvPr/>
          </p:nvSpPr>
          <p:spPr>
            <a:xfrm>
              <a:off x="15972726" y="12508777"/>
              <a:ext cx="78919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https://www.flickr.com/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photos/drew-harry/5392729156/</a:t>
              </a:r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35BFEAB4-95E4-914A-ADD1-7378F8C99DD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8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8">
              <a:extLst>
                <a:ext uri="{FF2B5EF4-FFF2-40B4-BE49-F238E27FC236}">
                  <a16:creationId xmlns:a16="http://schemas.microsoft.com/office/drawing/2014/main" id="{D1225936-7985-A041-A083-F25F3DAAAD64}"/>
                </a:ext>
              </a:extLst>
            </p:cNvPr>
            <p:cNvSpPr/>
            <p:nvPr/>
          </p:nvSpPr>
          <p:spPr>
            <a:xfrm>
              <a:off x="19213200" y="255600"/>
              <a:ext cx="5580356" cy="1155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300"/>
                </a:lnSpc>
                <a:defRPr sz="7400" b="0" spc="-14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70</a:t>
              </a:r>
            </a:p>
          </p:txBody>
        </p:sp>
        <p:sp>
          <p:nvSpPr>
            <p:cNvPr id="36" name="Shape 151">
              <a:extLst>
                <a:ext uri="{FF2B5EF4-FFF2-40B4-BE49-F238E27FC236}">
                  <a16:creationId xmlns:a16="http://schemas.microsoft.com/office/drawing/2014/main" id="{D6FC2E8D-4460-F742-A36B-89405D880C2F}"/>
                </a:ext>
              </a:extLst>
            </p:cNvPr>
            <p:cNvSpPr/>
            <p:nvPr/>
          </p:nvSpPr>
          <p:spPr>
            <a:xfrm>
              <a:off x="301212" y="753587"/>
              <a:ext cx="16418475" cy="2705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1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5600" spc="-312" dirty="0"/>
                <a:t>Group passing</a:t>
              </a:r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B2464EB4-FDB3-D54E-927E-53873C1D6486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/>
        </p:nvSpPr>
        <p:spPr>
          <a:xfrm>
            <a:off x="23925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67" name="Shape 267"/>
          <p:cNvSpPr/>
          <p:nvPr/>
        </p:nvSpPr>
        <p:spPr>
          <a:xfrm>
            <a:off x="2902454" y="10216870"/>
            <a:ext cx="3947118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68" name="Shape 268"/>
          <p:cNvSpPr/>
          <p:nvPr/>
        </p:nvSpPr>
        <p:spPr>
          <a:xfrm>
            <a:off x="5780984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69" name="Shape 269"/>
          <p:cNvSpPr/>
          <p:nvPr/>
        </p:nvSpPr>
        <p:spPr>
          <a:xfrm>
            <a:off x="15084680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70" name="Shape 270"/>
          <p:cNvSpPr/>
          <p:nvPr/>
        </p:nvSpPr>
        <p:spPr>
          <a:xfrm>
            <a:off x="17295102" y="10208674"/>
            <a:ext cx="3947117" cy="108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 mins</a:t>
            </a:r>
          </a:p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per cycle] </a:t>
            </a:r>
          </a:p>
        </p:txBody>
      </p:sp>
      <p:sp>
        <p:nvSpPr>
          <p:cNvPr id="271" name="Shape 271"/>
          <p:cNvSpPr/>
          <p:nvPr/>
        </p:nvSpPr>
        <p:spPr>
          <a:xfrm>
            <a:off x="20173632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2" name="Shape 272"/>
          <p:cNvSpPr/>
          <p:nvPr/>
        </p:nvSpPr>
        <p:spPr>
          <a:xfrm>
            <a:off x="12206151" y="10208674"/>
            <a:ext cx="2610901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73" name="Shape 273"/>
          <p:cNvSpPr/>
          <p:nvPr/>
        </p:nvSpPr>
        <p:spPr>
          <a:xfrm>
            <a:off x="9327621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74" name="Shape 274"/>
          <p:cNvSpPr/>
          <p:nvPr/>
        </p:nvSpPr>
        <p:spPr>
          <a:xfrm>
            <a:off x="8789191" y="10923496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E6B951-CF66-BD4D-AADE-ED22574B5086}"/>
              </a:ext>
            </a:extLst>
          </p:cNvPr>
          <p:cNvGrpSpPr/>
          <p:nvPr/>
        </p:nvGrpSpPr>
        <p:grpSpPr>
          <a:xfrm>
            <a:off x="-74254" y="-75167"/>
            <a:ext cx="24867810" cy="13336420"/>
            <a:chOff x="-74254" y="-75167"/>
            <a:chExt cx="24867810" cy="13336420"/>
          </a:xfrm>
        </p:grpSpPr>
        <p:pic>
          <p:nvPicPr>
            <p:cNvPr id="243" name="Group passing.jpg"/>
            <p:cNvPicPr>
              <a:picLocks noChangeAspect="1"/>
            </p:cNvPicPr>
            <p:nvPr/>
          </p:nvPicPr>
          <p:blipFill>
            <a:blip r:embed="rId2"/>
            <a:srcRect t="27313" b="27313"/>
            <a:stretch>
              <a:fillRect/>
            </a:stretch>
          </p:blipFill>
          <p:spPr>
            <a:xfrm>
              <a:off x="13096" y="12699"/>
              <a:ext cx="19457429" cy="590884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4" name="Shape 244"/>
            <p:cNvSpPr/>
            <p:nvPr/>
          </p:nvSpPr>
          <p:spPr>
            <a:xfrm rot="16200000">
              <a:off x="14734463" y="1317089"/>
              <a:ext cx="6120259" cy="3360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19899076" y="-60452"/>
              <a:ext cx="4496227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-74254" y="1770608"/>
              <a:ext cx="1443389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400"/>
                </a:lnSpc>
                <a:defRPr sz="92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 rot="5400000">
              <a:off x="13826427" y="229576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502556" y="9587356"/>
              <a:ext cx="19139561" cy="1"/>
            </a:xfrm>
            <a:prstGeom prst="line">
              <a:avLst/>
            </a:prstGeom>
            <a:ln w="635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1478213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53" name="Shape 253"/>
            <p:cNvSpPr/>
            <p:nvPr/>
          </p:nvSpPr>
          <p:spPr>
            <a:xfrm>
              <a:off x="1334643" y="6636377"/>
              <a:ext cx="2135489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3000"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the group passing technique to collaboratively generate a high number of design solutions. In this technique you build upon each other’s ideas, using annotated sketches. Focus on your own design problem, or choose a design brief (p.138). 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10113802" y="9068086"/>
              <a:ext cx="1038541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5" name="Shape 255"/>
            <p:cNvSpPr/>
            <p:nvPr/>
          </p:nvSpPr>
          <p:spPr>
            <a:xfrm>
              <a:off x="4356742" y="9068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6" name="Shape 256"/>
            <p:cNvSpPr/>
            <p:nvPr/>
          </p:nvSpPr>
          <p:spPr>
            <a:xfrm>
              <a:off x="7235272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7" name="Shape 257"/>
            <p:cNvSpPr/>
            <p:nvPr/>
          </p:nvSpPr>
          <p:spPr>
            <a:xfrm>
              <a:off x="1587086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8112142" y="3266047"/>
              <a:ext cx="6328533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19558072" y="4014932"/>
              <a:ext cx="903479" cy="601724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pPr>
                <a:defRPr sz="3000"/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0940202" y="3520456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A4 paper </a:t>
              </a:r>
            </a:p>
          </p:txBody>
        </p:sp>
        <p:sp>
          <p:nvSpPr>
            <p:cNvPr id="262" name="Shape 262"/>
            <p:cNvSpPr/>
            <p:nvPr/>
          </p:nvSpPr>
          <p:spPr>
            <a:xfrm>
              <a:off x="1299233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3" name="Shape 263"/>
            <p:cNvSpPr/>
            <p:nvPr/>
          </p:nvSpPr>
          <p:spPr>
            <a:xfrm>
              <a:off x="2162792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1874939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15972726" y="12508777"/>
              <a:ext cx="78919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https://www.flickr.com/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photos/drew-harry/5392729156/</a:t>
              </a:r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5FF75CF8-73F7-154C-9406-15C13DBBD8E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8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8">
              <a:extLst>
                <a:ext uri="{FF2B5EF4-FFF2-40B4-BE49-F238E27FC236}">
                  <a16:creationId xmlns:a16="http://schemas.microsoft.com/office/drawing/2014/main" id="{7C0486A3-2FD4-C848-8216-ACE9DF485A9B}"/>
                </a:ext>
              </a:extLst>
            </p:cNvPr>
            <p:cNvSpPr/>
            <p:nvPr/>
          </p:nvSpPr>
          <p:spPr>
            <a:xfrm>
              <a:off x="19213200" y="255600"/>
              <a:ext cx="5580356" cy="1155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300"/>
                </a:lnSpc>
                <a:defRPr sz="7400" b="0" spc="-14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70</a:t>
              </a:r>
            </a:p>
          </p:txBody>
        </p:sp>
        <p:sp>
          <p:nvSpPr>
            <p:cNvPr id="36" name="Shape 151">
              <a:extLst>
                <a:ext uri="{FF2B5EF4-FFF2-40B4-BE49-F238E27FC236}">
                  <a16:creationId xmlns:a16="http://schemas.microsoft.com/office/drawing/2014/main" id="{2E20F0DE-7188-7740-A522-690863DB62E1}"/>
                </a:ext>
              </a:extLst>
            </p:cNvPr>
            <p:cNvSpPr/>
            <p:nvPr/>
          </p:nvSpPr>
          <p:spPr>
            <a:xfrm>
              <a:off x="301212" y="753587"/>
              <a:ext cx="16418475" cy="2705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1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5600" spc="-312" dirty="0"/>
                <a:t>Group passing</a:t>
              </a:r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1ACF293B-4AEB-214E-BFF2-3282397B01F2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/>
        </p:nvSpPr>
        <p:spPr>
          <a:xfrm>
            <a:off x="23925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00" name="Shape 300"/>
          <p:cNvSpPr/>
          <p:nvPr/>
        </p:nvSpPr>
        <p:spPr>
          <a:xfrm>
            <a:off x="2902454" y="10216870"/>
            <a:ext cx="3947118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01" name="Shape 301"/>
          <p:cNvSpPr/>
          <p:nvPr/>
        </p:nvSpPr>
        <p:spPr>
          <a:xfrm>
            <a:off x="5780984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302" name="Shape 302"/>
          <p:cNvSpPr/>
          <p:nvPr/>
        </p:nvSpPr>
        <p:spPr>
          <a:xfrm>
            <a:off x="15084680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303" name="Shape 303"/>
          <p:cNvSpPr/>
          <p:nvPr/>
        </p:nvSpPr>
        <p:spPr>
          <a:xfrm>
            <a:off x="17295102" y="10208674"/>
            <a:ext cx="3947117" cy="108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 mins</a:t>
            </a:r>
          </a:p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per cycle] </a:t>
            </a:r>
          </a:p>
        </p:txBody>
      </p:sp>
      <p:sp>
        <p:nvSpPr>
          <p:cNvPr id="304" name="Shape 304"/>
          <p:cNvSpPr/>
          <p:nvPr/>
        </p:nvSpPr>
        <p:spPr>
          <a:xfrm>
            <a:off x="20173632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05" name="Shape 305"/>
          <p:cNvSpPr/>
          <p:nvPr/>
        </p:nvSpPr>
        <p:spPr>
          <a:xfrm>
            <a:off x="12206151" y="10208674"/>
            <a:ext cx="2610901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06" name="Shape 306"/>
          <p:cNvSpPr/>
          <p:nvPr/>
        </p:nvSpPr>
        <p:spPr>
          <a:xfrm>
            <a:off x="9327621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07" name="Shape 307"/>
          <p:cNvSpPr/>
          <p:nvPr/>
        </p:nvSpPr>
        <p:spPr>
          <a:xfrm>
            <a:off x="11667720" y="10923496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E6FD9D-3B39-344D-AB15-02D1AEB3EAB2}"/>
              </a:ext>
            </a:extLst>
          </p:cNvPr>
          <p:cNvGrpSpPr/>
          <p:nvPr/>
        </p:nvGrpSpPr>
        <p:grpSpPr>
          <a:xfrm>
            <a:off x="-74254" y="-75167"/>
            <a:ext cx="24867810" cy="13336420"/>
            <a:chOff x="-74254" y="-75167"/>
            <a:chExt cx="24867810" cy="13336420"/>
          </a:xfrm>
        </p:grpSpPr>
        <p:pic>
          <p:nvPicPr>
            <p:cNvPr id="276" name="Group passing.jpg"/>
            <p:cNvPicPr>
              <a:picLocks noChangeAspect="1"/>
            </p:cNvPicPr>
            <p:nvPr/>
          </p:nvPicPr>
          <p:blipFill>
            <a:blip r:embed="rId2"/>
            <a:srcRect t="27313" b="27313"/>
            <a:stretch>
              <a:fillRect/>
            </a:stretch>
          </p:blipFill>
          <p:spPr>
            <a:xfrm>
              <a:off x="13096" y="12699"/>
              <a:ext cx="19457429" cy="590884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7" name="Shape 277"/>
            <p:cNvSpPr/>
            <p:nvPr/>
          </p:nvSpPr>
          <p:spPr>
            <a:xfrm rot="16200000">
              <a:off x="14734463" y="1317089"/>
              <a:ext cx="6120259" cy="3360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19899076" y="-60452"/>
              <a:ext cx="4496227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-74254" y="1770608"/>
              <a:ext cx="1443389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400"/>
                </a:lnSpc>
                <a:defRPr sz="92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 rot="5400000">
              <a:off x="13826427" y="229576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2502556" y="9587356"/>
              <a:ext cx="19139561" cy="1"/>
            </a:xfrm>
            <a:prstGeom prst="line">
              <a:avLst/>
            </a:prstGeom>
            <a:ln w="635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1478213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1334643" y="6636377"/>
              <a:ext cx="2135489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3000"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the group passing technique to collaboratively generate a high number of design solutions. In this technique you build upon each other’s ideas, using annotated sketches. Focus on your own design problem, or choose a design brief (p.138). 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10113802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4356742" y="9068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7235272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1587086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92" name="Shape 292"/>
            <p:cNvSpPr/>
            <p:nvPr/>
          </p:nvSpPr>
          <p:spPr>
            <a:xfrm>
              <a:off x="18112142" y="3266047"/>
              <a:ext cx="6328533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19558072" y="4014932"/>
              <a:ext cx="903479" cy="601724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pPr>
                <a:defRPr sz="3000"/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0940202" y="3520456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A4 paper 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12992330" y="9068086"/>
              <a:ext cx="1038542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2162792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98" name="Shape 298"/>
            <p:cNvSpPr/>
            <p:nvPr/>
          </p:nvSpPr>
          <p:spPr>
            <a:xfrm>
              <a:off x="1874939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99" name="Shape 299"/>
            <p:cNvSpPr/>
            <p:nvPr/>
          </p:nvSpPr>
          <p:spPr>
            <a:xfrm>
              <a:off x="15972726" y="12508777"/>
              <a:ext cx="78919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https://www.flickr.com/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photos/drew-harry/5392729156/</a:t>
              </a:r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2A5D2125-AFFB-604F-BD9B-52D3C054A8C6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8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8">
              <a:extLst>
                <a:ext uri="{FF2B5EF4-FFF2-40B4-BE49-F238E27FC236}">
                  <a16:creationId xmlns:a16="http://schemas.microsoft.com/office/drawing/2014/main" id="{92B45667-79B9-864B-88CE-71663A8C4D97}"/>
                </a:ext>
              </a:extLst>
            </p:cNvPr>
            <p:cNvSpPr/>
            <p:nvPr/>
          </p:nvSpPr>
          <p:spPr>
            <a:xfrm>
              <a:off x="19213200" y="255600"/>
              <a:ext cx="5580356" cy="1155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300"/>
                </a:lnSpc>
                <a:defRPr sz="7400" b="0" spc="-14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70</a:t>
              </a:r>
            </a:p>
          </p:txBody>
        </p:sp>
        <p:sp>
          <p:nvSpPr>
            <p:cNvPr id="36" name="Shape 151">
              <a:extLst>
                <a:ext uri="{FF2B5EF4-FFF2-40B4-BE49-F238E27FC236}">
                  <a16:creationId xmlns:a16="http://schemas.microsoft.com/office/drawing/2014/main" id="{D6D901ED-CB09-104F-96AC-5EAFDDF7751E}"/>
                </a:ext>
              </a:extLst>
            </p:cNvPr>
            <p:cNvSpPr/>
            <p:nvPr/>
          </p:nvSpPr>
          <p:spPr>
            <a:xfrm>
              <a:off x="301212" y="753587"/>
              <a:ext cx="16418475" cy="2705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1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5600" spc="-312" dirty="0"/>
                <a:t>Group passing</a:t>
              </a:r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AF34F2CF-AE62-1D4E-932A-F349EF2FE163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/>
        </p:nvSpPr>
        <p:spPr>
          <a:xfrm>
            <a:off x="23925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33" name="Shape 333"/>
          <p:cNvSpPr/>
          <p:nvPr/>
        </p:nvSpPr>
        <p:spPr>
          <a:xfrm>
            <a:off x="2902454" y="10216870"/>
            <a:ext cx="3947118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34" name="Shape 334"/>
          <p:cNvSpPr/>
          <p:nvPr/>
        </p:nvSpPr>
        <p:spPr>
          <a:xfrm>
            <a:off x="5780984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335" name="Shape 335"/>
          <p:cNvSpPr/>
          <p:nvPr/>
        </p:nvSpPr>
        <p:spPr>
          <a:xfrm>
            <a:off x="15084680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336" name="Shape 336"/>
          <p:cNvSpPr/>
          <p:nvPr/>
        </p:nvSpPr>
        <p:spPr>
          <a:xfrm>
            <a:off x="17295102" y="10208674"/>
            <a:ext cx="3947117" cy="108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 mins</a:t>
            </a:r>
          </a:p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per cycle] </a:t>
            </a:r>
          </a:p>
        </p:txBody>
      </p:sp>
      <p:sp>
        <p:nvSpPr>
          <p:cNvPr id="337" name="Shape 337"/>
          <p:cNvSpPr/>
          <p:nvPr/>
        </p:nvSpPr>
        <p:spPr>
          <a:xfrm>
            <a:off x="20173632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38" name="Shape 338"/>
          <p:cNvSpPr/>
          <p:nvPr/>
        </p:nvSpPr>
        <p:spPr>
          <a:xfrm>
            <a:off x="12206151" y="10208674"/>
            <a:ext cx="2610901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39" name="Shape 339"/>
          <p:cNvSpPr/>
          <p:nvPr/>
        </p:nvSpPr>
        <p:spPr>
          <a:xfrm>
            <a:off x="9327621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A170BC7-5D11-A34D-8626-DBB47CF1C559}"/>
              </a:ext>
            </a:extLst>
          </p:cNvPr>
          <p:cNvGrpSpPr/>
          <p:nvPr/>
        </p:nvGrpSpPr>
        <p:grpSpPr>
          <a:xfrm>
            <a:off x="-74254" y="-75167"/>
            <a:ext cx="24867810" cy="13336420"/>
            <a:chOff x="-74254" y="-75167"/>
            <a:chExt cx="24867810" cy="13336420"/>
          </a:xfrm>
        </p:grpSpPr>
        <p:pic>
          <p:nvPicPr>
            <p:cNvPr id="309" name="Group passing.jpg"/>
            <p:cNvPicPr>
              <a:picLocks noChangeAspect="1"/>
            </p:cNvPicPr>
            <p:nvPr/>
          </p:nvPicPr>
          <p:blipFill>
            <a:blip r:embed="rId2"/>
            <a:srcRect t="27313" b="27313"/>
            <a:stretch>
              <a:fillRect/>
            </a:stretch>
          </p:blipFill>
          <p:spPr>
            <a:xfrm>
              <a:off x="13096" y="12699"/>
              <a:ext cx="19457429" cy="590884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10" name="Shape 310"/>
            <p:cNvSpPr/>
            <p:nvPr/>
          </p:nvSpPr>
          <p:spPr>
            <a:xfrm rot="16200000">
              <a:off x="14734463" y="1317089"/>
              <a:ext cx="6120259" cy="3360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19899076" y="-60452"/>
              <a:ext cx="4496227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-74254" y="1770608"/>
              <a:ext cx="1443389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400"/>
                </a:lnSpc>
                <a:defRPr sz="92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 rot="5400000">
              <a:off x="13826427" y="229576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2502556" y="9587356"/>
              <a:ext cx="19139561" cy="1"/>
            </a:xfrm>
            <a:prstGeom prst="line">
              <a:avLst/>
            </a:prstGeom>
            <a:ln w="635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1478213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1334643" y="6636377"/>
              <a:ext cx="2135489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3000"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the group passing technique to collaboratively generate a high number of design solutions. In this technique you build upon each other’s ideas, using annotated sketches. Focus on your own design problem, or choose a design brief (p.138). 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10113802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4356742" y="9068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22" name="Shape 322"/>
            <p:cNvSpPr/>
            <p:nvPr/>
          </p:nvSpPr>
          <p:spPr>
            <a:xfrm>
              <a:off x="7235272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3" name="Shape 323"/>
            <p:cNvSpPr/>
            <p:nvPr/>
          </p:nvSpPr>
          <p:spPr>
            <a:xfrm>
              <a:off x="15870860" y="9068086"/>
              <a:ext cx="1038542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25" name="Shape 325"/>
            <p:cNvSpPr/>
            <p:nvPr/>
          </p:nvSpPr>
          <p:spPr>
            <a:xfrm>
              <a:off x="18112142" y="3266047"/>
              <a:ext cx="6328533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19558072" y="4014932"/>
              <a:ext cx="903479" cy="601724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pPr>
                <a:defRPr sz="3000"/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20940202" y="3520456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A4 paper 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1299233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2162792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331" name="Shape 331"/>
            <p:cNvSpPr/>
            <p:nvPr/>
          </p:nvSpPr>
          <p:spPr>
            <a:xfrm>
              <a:off x="1874939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32" name="Shape 332"/>
            <p:cNvSpPr/>
            <p:nvPr/>
          </p:nvSpPr>
          <p:spPr>
            <a:xfrm>
              <a:off x="15972726" y="12508777"/>
              <a:ext cx="78919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https://www.flickr.com/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photos/drew-harry/5392729156/</a:t>
              </a:r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663E15F1-9158-364B-BC11-0C53E5E78D3C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8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8">
              <a:extLst>
                <a:ext uri="{FF2B5EF4-FFF2-40B4-BE49-F238E27FC236}">
                  <a16:creationId xmlns:a16="http://schemas.microsoft.com/office/drawing/2014/main" id="{1C290965-6DE9-7A44-9A30-1BF329271A3C}"/>
                </a:ext>
              </a:extLst>
            </p:cNvPr>
            <p:cNvSpPr/>
            <p:nvPr/>
          </p:nvSpPr>
          <p:spPr>
            <a:xfrm>
              <a:off x="19213200" y="255600"/>
              <a:ext cx="5580356" cy="1155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300"/>
                </a:lnSpc>
                <a:defRPr sz="7400" b="0" spc="-14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70</a:t>
              </a:r>
            </a:p>
          </p:txBody>
        </p:sp>
        <p:sp>
          <p:nvSpPr>
            <p:cNvPr id="36" name="Shape 151">
              <a:extLst>
                <a:ext uri="{FF2B5EF4-FFF2-40B4-BE49-F238E27FC236}">
                  <a16:creationId xmlns:a16="http://schemas.microsoft.com/office/drawing/2014/main" id="{F39F09BD-9B04-944B-818B-210BA82BAA46}"/>
                </a:ext>
              </a:extLst>
            </p:cNvPr>
            <p:cNvSpPr/>
            <p:nvPr/>
          </p:nvSpPr>
          <p:spPr>
            <a:xfrm>
              <a:off x="301212" y="753587"/>
              <a:ext cx="16418475" cy="2705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1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5600" spc="-312" dirty="0"/>
                <a:t>Group passing</a:t>
              </a:r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B20CB0A7-EB65-8F40-97F5-D48934E4486E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340" name="Shape 340"/>
          <p:cNvSpPr/>
          <p:nvPr/>
        </p:nvSpPr>
        <p:spPr>
          <a:xfrm>
            <a:off x="14546250" y="10923496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/>
        </p:nvSpPr>
        <p:spPr>
          <a:xfrm>
            <a:off x="23925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66" name="Shape 366"/>
          <p:cNvSpPr/>
          <p:nvPr/>
        </p:nvSpPr>
        <p:spPr>
          <a:xfrm>
            <a:off x="2902454" y="10216870"/>
            <a:ext cx="3947118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67" name="Shape 367"/>
          <p:cNvSpPr/>
          <p:nvPr/>
        </p:nvSpPr>
        <p:spPr>
          <a:xfrm>
            <a:off x="5780984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368" name="Shape 368"/>
          <p:cNvSpPr/>
          <p:nvPr/>
        </p:nvSpPr>
        <p:spPr>
          <a:xfrm>
            <a:off x="15084680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369" name="Shape 369"/>
          <p:cNvSpPr/>
          <p:nvPr/>
        </p:nvSpPr>
        <p:spPr>
          <a:xfrm>
            <a:off x="17295102" y="10208674"/>
            <a:ext cx="3947117" cy="108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 mins</a:t>
            </a:r>
          </a:p>
          <a:p>
            <a: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per cycle] </a:t>
            </a:r>
          </a:p>
        </p:txBody>
      </p:sp>
      <p:sp>
        <p:nvSpPr>
          <p:cNvPr id="370" name="Shape 370"/>
          <p:cNvSpPr/>
          <p:nvPr/>
        </p:nvSpPr>
        <p:spPr>
          <a:xfrm>
            <a:off x="20173632" y="10208674"/>
            <a:ext cx="3947117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71" name="Shape 371"/>
          <p:cNvSpPr/>
          <p:nvPr/>
        </p:nvSpPr>
        <p:spPr>
          <a:xfrm>
            <a:off x="12206151" y="10208674"/>
            <a:ext cx="2610901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72" name="Shape 372"/>
          <p:cNvSpPr/>
          <p:nvPr/>
        </p:nvSpPr>
        <p:spPr>
          <a:xfrm>
            <a:off x="9327621" y="10208674"/>
            <a:ext cx="2610902" cy="612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sz="3000"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84B40E9-C21A-6C4B-A912-BBE3E7D76BDC}"/>
              </a:ext>
            </a:extLst>
          </p:cNvPr>
          <p:cNvGrpSpPr/>
          <p:nvPr/>
        </p:nvGrpSpPr>
        <p:grpSpPr>
          <a:xfrm>
            <a:off x="-74254" y="-75167"/>
            <a:ext cx="24867810" cy="13336420"/>
            <a:chOff x="-74254" y="-75167"/>
            <a:chExt cx="24867810" cy="13336420"/>
          </a:xfrm>
        </p:grpSpPr>
        <p:pic>
          <p:nvPicPr>
            <p:cNvPr id="342" name="Group passing.jpg"/>
            <p:cNvPicPr>
              <a:picLocks noChangeAspect="1"/>
            </p:cNvPicPr>
            <p:nvPr/>
          </p:nvPicPr>
          <p:blipFill>
            <a:blip r:embed="rId2"/>
            <a:srcRect t="27313" b="27313"/>
            <a:stretch>
              <a:fillRect/>
            </a:stretch>
          </p:blipFill>
          <p:spPr>
            <a:xfrm>
              <a:off x="13096" y="12699"/>
              <a:ext cx="19457429" cy="590884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43" name="Shape 343"/>
            <p:cNvSpPr/>
            <p:nvPr/>
          </p:nvSpPr>
          <p:spPr>
            <a:xfrm rot="16200000">
              <a:off x="14734463" y="1317089"/>
              <a:ext cx="6120259" cy="3360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19899076" y="-60452"/>
              <a:ext cx="4496227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-74254" y="1770608"/>
              <a:ext cx="1443389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400"/>
                </a:lnSpc>
                <a:defRPr sz="92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 rot="5400000">
              <a:off x="13826427" y="229576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2502556" y="9587356"/>
              <a:ext cx="19139561" cy="1"/>
            </a:xfrm>
            <a:prstGeom prst="line">
              <a:avLst/>
            </a:prstGeom>
            <a:ln w="635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1478213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52" name="Shape 352"/>
            <p:cNvSpPr/>
            <p:nvPr/>
          </p:nvSpPr>
          <p:spPr>
            <a:xfrm>
              <a:off x="1334643" y="6636377"/>
              <a:ext cx="21354890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3000"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the group passing technique to collaboratively generate a high number of design solutions. In this technique you build upon each other’s ideas, using annotated sketches. Focus on your own design problem, or choose a design brief (p.138). </a:t>
              </a:r>
            </a:p>
          </p:txBody>
        </p:sp>
        <p:sp>
          <p:nvSpPr>
            <p:cNvPr id="353" name="Shape 353"/>
            <p:cNvSpPr/>
            <p:nvPr/>
          </p:nvSpPr>
          <p:spPr>
            <a:xfrm>
              <a:off x="10113802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54" name="Shape 354"/>
            <p:cNvSpPr/>
            <p:nvPr/>
          </p:nvSpPr>
          <p:spPr>
            <a:xfrm>
              <a:off x="4356742" y="9068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55" name="Shape 355"/>
            <p:cNvSpPr/>
            <p:nvPr/>
          </p:nvSpPr>
          <p:spPr>
            <a:xfrm>
              <a:off x="7235272" y="9068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56" name="Shape 356"/>
            <p:cNvSpPr/>
            <p:nvPr/>
          </p:nvSpPr>
          <p:spPr>
            <a:xfrm>
              <a:off x="1587086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58" name="Shape 358"/>
            <p:cNvSpPr/>
            <p:nvPr/>
          </p:nvSpPr>
          <p:spPr>
            <a:xfrm>
              <a:off x="18112142" y="3266047"/>
              <a:ext cx="6328533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19558072" y="4014932"/>
              <a:ext cx="903479" cy="601724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71437" tIns="71437" rIns="71437" bIns="71437" anchor="ctr">
              <a:spAutoFit/>
            </a:bodyPr>
            <a:lstStyle/>
            <a:p>
              <a:pPr>
                <a:defRPr sz="3000"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20940202" y="3520456"/>
              <a:ext cx="3281681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A4 paper </a:t>
              </a:r>
            </a:p>
          </p:txBody>
        </p:sp>
        <p:sp>
          <p:nvSpPr>
            <p:cNvPr id="361" name="Shape 361"/>
            <p:cNvSpPr/>
            <p:nvPr/>
          </p:nvSpPr>
          <p:spPr>
            <a:xfrm>
              <a:off x="12992330" y="9068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62" name="Shape 362"/>
            <p:cNvSpPr/>
            <p:nvPr/>
          </p:nvSpPr>
          <p:spPr>
            <a:xfrm>
              <a:off x="21627920" y="9068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36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364" name="Shape 364"/>
            <p:cNvSpPr/>
            <p:nvPr/>
          </p:nvSpPr>
          <p:spPr>
            <a:xfrm>
              <a:off x="18749390" y="9068086"/>
              <a:ext cx="1038541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65" name="Shape 365"/>
            <p:cNvSpPr/>
            <p:nvPr/>
          </p:nvSpPr>
          <p:spPr>
            <a:xfrm>
              <a:off x="15972726" y="12508777"/>
              <a:ext cx="789190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https://www.flickr.com/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photos/drew-harry/5392729156/</a:t>
              </a:r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3F27EB34-9E8E-0F42-858E-2A4D433AC46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8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8">
              <a:extLst>
                <a:ext uri="{FF2B5EF4-FFF2-40B4-BE49-F238E27FC236}">
                  <a16:creationId xmlns:a16="http://schemas.microsoft.com/office/drawing/2014/main" id="{680B1E12-BDF8-6145-B395-EAB9183276E1}"/>
                </a:ext>
              </a:extLst>
            </p:cNvPr>
            <p:cNvSpPr/>
            <p:nvPr/>
          </p:nvSpPr>
          <p:spPr>
            <a:xfrm>
              <a:off x="19213200" y="255600"/>
              <a:ext cx="5580356" cy="1155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5300"/>
                </a:lnSpc>
                <a:defRPr sz="7400" b="0" spc="-14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70</a:t>
              </a:r>
            </a:p>
          </p:txBody>
        </p:sp>
        <p:sp>
          <p:nvSpPr>
            <p:cNvPr id="36" name="Shape 151">
              <a:extLst>
                <a:ext uri="{FF2B5EF4-FFF2-40B4-BE49-F238E27FC236}">
                  <a16:creationId xmlns:a16="http://schemas.microsoft.com/office/drawing/2014/main" id="{A32A6F32-0A68-2D4E-B29C-664CBA1B33C5}"/>
                </a:ext>
              </a:extLst>
            </p:cNvPr>
            <p:cNvSpPr/>
            <p:nvPr/>
          </p:nvSpPr>
          <p:spPr>
            <a:xfrm>
              <a:off x="301212" y="753587"/>
              <a:ext cx="16418475" cy="2705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100"/>
                </a:lnSpc>
                <a:defRPr sz="15000" spc="-300">
                  <a:solidFill>
                    <a:srgbClr val="FFFF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5600" spc="-312" dirty="0"/>
                <a:t>Group passing</a:t>
              </a:r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500A44EC-96A3-804C-A7A0-38B9F8CA0BA4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373" name="Shape 373"/>
          <p:cNvSpPr/>
          <p:nvPr/>
        </p:nvSpPr>
        <p:spPr>
          <a:xfrm>
            <a:off x="17424779" y="11215596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1428</Words>
  <Application>Microsoft Macintosh PowerPoint</Application>
  <PresentationFormat>Custom</PresentationFormat>
  <Paragraphs>234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6" baseType="lpstr">
      <vt:lpstr>Avenir Next</vt:lpstr>
      <vt:lpstr>Montserrat Bold</vt:lpstr>
      <vt:lpstr>Montserrat-BoldItalic</vt:lpstr>
      <vt:lpstr>Helvetica Neue Light</vt:lpstr>
      <vt:lpstr>Montserrat SemiBold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9</cp:revision>
  <dcterms:modified xsi:type="dcterms:W3CDTF">2020-01-09T04:24:46Z</dcterms:modified>
</cp:coreProperties>
</file>